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3" r:id="rId6"/>
    <p:sldId id="270" r:id="rId7"/>
    <p:sldId id="264" r:id="rId8"/>
    <p:sldId id="275" r:id="rId9"/>
    <p:sldId id="265" r:id="rId10"/>
    <p:sldId id="274" r:id="rId11"/>
    <p:sldId id="276" r:id="rId12"/>
    <p:sldId id="277" r:id="rId13"/>
    <p:sldId id="278" r:id="rId14"/>
    <p:sldId id="279" r:id="rId15"/>
    <p:sldId id="271" r:id="rId16"/>
    <p:sldId id="272" r:id="rId17"/>
    <p:sldId id="273" r:id="rId18"/>
    <p:sldId id="280" r:id="rId19"/>
    <p:sldId id="281" r:id="rId20"/>
    <p:sldId id="266" r:id="rId21"/>
    <p:sldId id="26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87" d="100"/>
          <a:sy n="87" d="100"/>
        </p:scale>
        <p:origin x="14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F52CED-1E4B-4F0B-A951-CE9AF9FCC1CD}" type="datetimeFigureOut">
              <a:rPr lang="ru-RU" smtClean="0"/>
              <a:pPr/>
              <a:t>09.01.2018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7020E5-EDB5-499F-94B9-BAEB8175F929}" type="slidenum">
              <a:rPr lang="ru-RU" smtClean="0"/>
              <a:pPr/>
              <a:t>‹#›</a:t>
            </a:fld>
            <a:endParaRPr lang="ru-RU" dirty="0"/>
          </a:p>
        </p:txBody>
      </p:sp>
    </p:spTree>
  </p:cSld>
  <p:clrMapOvr>
    <a:masterClrMapping/>
  </p:clrMapOvr>
  <p:transition spd="med" advClick="0" advTm="1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2CED-1E4B-4F0B-A951-CE9AF9FCC1CD}" type="datetimeFigureOut">
              <a:rPr lang="ru-RU" smtClean="0"/>
              <a:pPr/>
              <a:t>09.01.2018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020E5-EDB5-499F-94B9-BAEB8175F92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2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C:\Users\&#1051;&#1072;&#1088;&#1080;&#1089;&#1072;\Desktop\&#1087;&#1088;&#1077;&#1079;&#1077;&#1085;&#1090;&#1072;&#1094;&#1080;&#1080;%20+%20&#1082;&#1080;&#1085;&#1086;\&#1087;.&#1050;&#1086;&#1084;&#1084;&#1091;&#1085;&#1072;&#1088;&#1089;&#1082;&#1080;&#1081;%20&#1087;&#1088;&#1077;&#1079;&#1077;&#1085;&#1090;&#1072;&#1094;&#1080;&#1103;%20%20&#1091;&#1095;&#1072;&#1089;&#1090;&#1082;&#1072;%202015%20-%20&#1082;&#1086;&#1087;&#1080;&#1103;-1\27.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3" cstate="email"/>
          <a:stretch>
            <a:fillRect/>
          </a:stretch>
        </p:blipFill>
        <p:spPr>
          <a:xfrm>
            <a:off x="0" y="0"/>
            <a:ext cx="9144000" cy="6858000"/>
          </a:xfrm>
          <a:prstGeom prst="rect">
            <a:avLst/>
          </a:prstGeom>
        </p:spPr>
      </p:pic>
      <p:pic>
        <p:nvPicPr>
          <p:cNvPr id="3" name="Рисунок 2" descr="0_5138d_44c44018_L.png"/>
          <p:cNvPicPr>
            <a:picLocks noChangeAspect="1"/>
          </p:cNvPicPr>
          <p:nvPr/>
        </p:nvPicPr>
        <p:blipFill>
          <a:blip r:embed="rId4" cstate="email"/>
          <a:stretch>
            <a:fillRect/>
          </a:stretch>
        </p:blipFill>
        <p:spPr>
          <a:xfrm>
            <a:off x="571472" y="4326339"/>
            <a:ext cx="2531661" cy="2531661"/>
          </a:xfrm>
          <a:prstGeom prst="rect">
            <a:avLst/>
          </a:prstGeom>
        </p:spPr>
      </p:pic>
      <p:sp>
        <p:nvSpPr>
          <p:cNvPr id="4" name="Прямоугольник 3"/>
          <p:cNvSpPr/>
          <p:nvPr/>
        </p:nvSpPr>
        <p:spPr>
          <a:xfrm>
            <a:off x="285720" y="357166"/>
            <a:ext cx="8501122" cy="1508105"/>
          </a:xfrm>
          <a:prstGeom prst="rect">
            <a:avLst/>
          </a:prstGeom>
          <a:noFill/>
        </p:spPr>
        <p:txBody>
          <a:bodyPr wrap="squar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ДЕТСКИЙ САД «ЮБИЛЕЙНЫЙ»</a:t>
            </a:r>
          </a:p>
          <a:p>
            <a:pPr algn="ctr"/>
            <a:endPar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a:p>
            <a:pPr algn="ct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6" name="Прямоугольник 5"/>
          <p:cNvSpPr/>
          <p:nvPr/>
        </p:nvSpPr>
        <p:spPr>
          <a:xfrm>
            <a:off x="357158" y="4071942"/>
            <a:ext cx="8358246" cy="523220"/>
          </a:xfrm>
          <a:prstGeom prst="rect">
            <a:avLst/>
          </a:prstGeom>
          <a:noFill/>
          <a:scene3d>
            <a:camera prst="perspectiveContrastingLeftFacing"/>
            <a:lightRig rig="threePt" dir="t"/>
          </a:scene3d>
        </p:spPr>
        <p:txBody>
          <a:bodyPr wrap="square" lIns="91440" tIns="45720" rIns="91440" bIns="45720">
            <a:spAutoFit/>
          </a:bodyPr>
          <a:lstStyle/>
          <a:p>
            <a:pPr algn="ctr"/>
            <a:r>
              <a:rPr lang="ru-RU" sz="2800" b="1" dirty="0" smtClean="0">
                <a:ln w="17780" cmpd="sng">
                  <a:solidFill>
                    <a:schemeClr val="accent1">
                      <a:tint val="3000"/>
                    </a:schemeClr>
                  </a:solidFill>
                  <a:prstDash val="solid"/>
                  <a:miter lim="800000"/>
                </a:ln>
                <a:solidFill>
                  <a:schemeClr val="tx2">
                    <a:lumMod val="50000"/>
                  </a:schemeClr>
                </a:solidFill>
                <a:effectLst>
                  <a:outerShdw blurRad="55000" dist="50800" dir="5400000" algn="tl">
                    <a:srgbClr val="000000">
                      <a:alpha val="33000"/>
                    </a:srgbClr>
                  </a:outerShdw>
                </a:effectLst>
                <a:latin typeface="Arial Black" pitchFamily="34" charset="0"/>
              </a:rPr>
              <a:t>группа «Карусель»</a:t>
            </a:r>
            <a:endParaRPr lang="ru-RU" sz="2800" b="1" cap="none" spc="0" dirty="0">
              <a:ln w="17780" cmpd="sng">
                <a:solidFill>
                  <a:schemeClr val="accent1">
                    <a:tint val="3000"/>
                  </a:schemeClr>
                </a:solidFill>
                <a:prstDash val="solid"/>
                <a:miter lim="800000"/>
              </a:ln>
              <a:solidFill>
                <a:schemeClr val="tx2">
                  <a:lumMod val="50000"/>
                </a:schemeClr>
              </a:solidFill>
              <a:effectLst>
                <a:outerShdw blurRad="55000" dist="50800" dir="5400000" algn="tl">
                  <a:srgbClr val="000000">
                    <a:alpha val="33000"/>
                  </a:srgbClr>
                </a:outerShdw>
              </a:effectLst>
              <a:latin typeface="Arial Black" pitchFamily="34" charset="0"/>
            </a:endParaRPr>
          </a:p>
        </p:txBody>
      </p:sp>
      <p:pic>
        <p:nvPicPr>
          <p:cNvPr id="7" name="Рисунок 6" descr="39058111.2ek4rgccui.W665.png"/>
          <p:cNvPicPr>
            <a:picLocks noChangeAspect="1"/>
          </p:cNvPicPr>
          <p:nvPr/>
        </p:nvPicPr>
        <p:blipFill>
          <a:blip r:embed="rId5" cstate="email"/>
          <a:stretch>
            <a:fillRect/>
          </a:stretch>
        </p:blipFill>
        <p:spPr>
          <a:xfrm>
            <a:off x="6715140" y="857232"/>
            <a:ext cx="1881178" cy="1700132"/>
          </a:xfrm>
          <a:prstGeom prst="rect">
            <a:avLst/>
          </a:prstGeom>
        </p:spPr>
      </p:pic>
      <p:pic>
        <p:nvPicPr>
          <p:cNvPr id="8" name="27.mp3">
            <a:hlinkClick r:id="" action="ppaction://media"/>
          </p:cNvPr>
          <p:cNvPicPr>
            <a:picLocks noRot="1" noChangeAspect="1"/>
          </p:cNvPicPr>
          <p:nvPr>
            <a:audioFile r:link="rId1"/>
          </p:nvPr>
        </p:nvPicPr>
        <p:blipFill>
          <a:blip r:embed="rId6" cstate="print"/>
          <a:stretch>
            <a:fillRect/>
          </a:stretch>
        </p:blipFill>
        <p:spPr>
          <a:xfrm>
            <a:off x="7668344" y="5805264"/>
            <a:ext cx="304800" cy="304800"/>
          </a:xfrm>
          <a:prstGeom prst="rect">
            <a:avLst/>
          </a:prstGeom>
        </p:spPr>
      </p:pic>
      <p:sp>
        <p:nvSpPr>
          <p:cNvPr id="9" name="Прямоугольник 8"/>
          <p:cNvSpPr/>
          <p:nvPr/>
        </p:nvSpPr>
        <p:spPr>
          <a:xfrm>
            <a:off x="2286000" y="928670"/>
            <a:ext cx="4572000" cy="1569660"/>
          </a:xfrm>
          <a:prstGeom prst="rect">
            <a:avLst/>
          </a:prstGeom>
        </p:spPr>
        <p:txBody>
          <a:bodyPr wrap="square">
            <a:spAutoFit/>
          </a:bodyPr>
          <a:lstStyle/>
          <a:p>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Утром рано мы встаём,</a:t>
            </a:r>
            <a:b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детский сад скорей идём.</a:t>
            </a:r>
            <a:b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Нас встречают с лаской</a:t>
            </a:r>
            <a:b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Новой доброй сказкой.</a:t>
            </a:r>
            <a:endParaRPr lang="ru-RU"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11" name="Прямоугольник 10"/>
          <p:cNvSpPr/>
          <p:nvPr/>
        </p:nvSpPr>
        <p:spPr>
          <a:xfrm>
            <a:off x="1000100" y="2857496"/>
            <a:ext cx="6858048" cy="584775"/>
          </a:xfrm>
          <a:prstGeom prst="rect">
            <a:avLst/>
          </a:prstGeom>
        </p:spPr>
        <p:txBody>
          <a:bodyPr wrap="square">
            <a:spAutoFit/>
          </a:bodyPr>
          <a:lstStyle/>
          <a:p>
            <a:pPr algn="ctr"/>
            <a:r>
              <a:rPr lang="ru-RU" sz="3200" b="1" i="1" dirty="0" smtClean="0">
                <a:solidFill>
                  <a:schemeClr val="tx2">
                    <a:lumMod val="75000"/>
                  </a:schemeClr>
                </a:solidFill>
              </a:rPr>
              <a:t>«НОВЫЙ ГОД ПРИХОДИТ   К НАМ»</a:t>
            </a:r>
            <a:endParaRPr lang="ru-RU" sz="3200" b="1" i="1" dirty="0">
              <a:solidFill>
                <a:schemeClr val="tx2">
                  <a:lumMod val="75000"/>
                </a:schemeClr>
              </a:solidFill>
            </a:endParaRPr>
          </a:p>
        </p:txBody>
      </p:sp>
      <p:sp>
        <p:nvSpPr>
          <p:cNvPr id="10" name="Прямоугольник 9"/>
          <p:cNvSpPr/>
          <p:nvPr/>
        </p:nvSpPr>
        <p:spPr>
          <a:xfrm>
            <a:off x="2286000" y="5715015"/>
            <a:ext cx="6357966" cy="707886"/>
          </a:xfrm>
          <a:prstGeom prst="rect">
            <a:avLst/>
          </a:prstGeom>
        </p:spPr>
        <p:txBody>
          <a:bodyPr wrap="square">
            <a:spAutoFit/>
          </a:bodyPr>
          <a:lstStyle/>
          <a:p>
            <a:r>
              <a:rPr lang="ru-RU" sz="2000" b="1" dirty="0" smtClean="0">
                <a:solidFill>
                  <a:schemeClr val="tx2">
                    <a:lumMod val="75000"/>
                  </a:schemeClr>
                </a:solidFill>
              </a:rPr>
              <a:t>Презентацию  выполнила воспитатель группы №4</a:t>
            </a:r>
          </a:p>
          <a:p>
            <a:r>
              <a:rPr lang="ru-RU" sz="2000" b="1" dirty="0" smtClean="0">
                <a:solidFill>
                  <a:schemeClr val="tx2">
                    <a:lumMod val="75000"/>
                  </a:schemeClr>
                </a:solidFill>
              </a:rPr>
              <a:t> Бабушкина Наталья Михайловна </a:t>
            </a:r>
            <a:endParaRPr lang="ru-RU" sz="2000" dirty="0"/>
          </a:p>
        </p:txBody>
      </p:sp>
    </p:spTree>
  </p:cSld>
  <p:clrMapOvr>
    <a:masterClrMapping/>
  </p:clrMapOvr>
  <p:transition spd="med"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par>
                          <p:cTn id="10" fill="hold">
                            <p:stCondLst>
                              <p:cond delay="9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p:val>
                                            <p:strVal val="#ppt_w*0.70"/>
                                          </p:val>
                                        </p:tav>
                                        <p:tav tm="100000">
                                          <p:val>
                                            <p:strVal val="#ppt_w"/>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animEffect transition="in" filter="fade">
                                      <p:cBhvr>
                                        <p:cTn id="15" dur="5000"/>
                                        <p:tgtEl>
                                          <p:spTgt spid="6"/>
                                        </p:tgtEl>
                                      </p:cBhvr>
                                    </p:animEffect>
                                  </p:childTnLst>
                                </p:cTn>
                              </p:par>
                              <p:par>
                                <p:cTn id="16" presetID="1" presetClass="mediacall" presetSubtype="0" fill="hold" nodeType="withEffect">
                                  <p:stCondLst>
                                    <p:cond delay="0"/>
                                  </p:stCondLst>
                                  <p:childTnLst>
                                    <p:cmd type="call" cmd="playFrom(0.0)">
                                      <p:cBhvr>
                                        <p:cTn id="1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8"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4" grpId="0" bldLvl="5"/>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27649" name="Rectangle 1"/>
          <p:cNvSpPr>
            <a:spLocks noChangeArrowheads="1"/>
          </p:cNvSpPr>
          <p:nvPr/>
        </p:nvSpPr>
        <p:spPr bwMode="auto">
          <a:xfrm>
            <a:off x="0" y="214290"/>
            <a:ext cx="79295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Встречайте гости веселей,</a:t>
            </a:r>
            <a:endParaRPr kumimoji="0" lang="ru-RU" sz="24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220663"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Кота и мышку, поскорей!</a:t>
            </a:r>
            <a:endParaRPr kumimoji="0" lang="ru-RU" sz="2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4" name="Рисунок 3" descr="D:\фото нг 2017-18\IMG_629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0100" y="1142984"/>
            <a:ext cx="7143799" cy="5715016"/>
          </a:xfrm>
          <a:prstGeom prst="rect">
            <a:avLst/>
          </a:prstGeom>
          <a:noFill/>
          <a:ln w="9525">
            <a:noFill/>
            <a:miter lim="800000"/>
            <a:headEnd/>
            <a:tailEnd/>
          </a:ln>
        </p:spPr>
      </p:pic>
    </p:spTree>
  </p:cSld>
  <p:clrMapOvr>
    <a:masterClrMapping/>
  </p:clrMapOvr>
  <p:transition spd="med" advClick="0" advTm="12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29697" name="Rectangle 1"/>
          <p:cNvSpPr>
            <a:spLocks noChangeArrowheads="1"/>
          </p:cNvSpPr>
          <p:nvPr/>
        </p:nvSpPr>
        <p:spPr bwMode="auto">
          <a:xfrm>
            <a:off x="0" y="-285776"/>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Белоснежная  карета по снежку опять скрепит,</a:t>
            </a:r>
            <a:endParaRPr kumimoji="0" lang="ru-RU" sz="24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            На лесную дискотеку кто- то к нам ещё спешит!</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Встречайте наших вокалистов, замечательных </a:t>
            </a:r>
            <a:endParaRPr kumimoji="0" lang="ru-RU" sz="2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4" name="Рисунок 3" descr="C:\Users\1\Desktop\IMG_6304.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214398"/>
            <a:ext cx="8643998" cy="5643602"/>
          </a:xfrm>
          <a:prstGeom prst="rect">
            <a:avLst/>
          </a:prstGeom>
          <a:noFill/>
          <a:ln w="9525">
            <a:noFill/>
            <a:miter lim="800000"/>
            <a:headEnd/>
            <a:tailEnd/>
          </a:ln>
        </p:spPr>
      </p:pic>
    </p:spTree>
  </p:cSld>
  <p:clrMapOvr>
    <a:masterClrMapping/>
  </p:clrMapOvr>
  <p:transition spd="med" advClick="0" advTm="12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3" name="Прямоугольник 2"/>
          <p:cNvSpPr/>
          <p:nvPr/>
        </p:nvSpPr>
        <p:spPr>
          <a:xfrm>
            <a:off x="428596" y="357166"/>
            <a:ext cx="8286808" cy="523220"/>
          </a:xfrm>
          <a:prstGeom prst="rect">
            <a:avLst/>
          </a:prstGeom>
        </p:spPr>
        <p:txBody>
          <a:bodyPr wrap="square">
            <a:spAutoFit/>
          </a:bodyPr>
          <a:lstStyle/>
          <a:p>
            <a:pPr algn="ctr"/>
            <a:r>
              <a:rPr lang="ru-RU" sz="2800" dirty="0" smtClean="0">
                <a:solidFill>
                  <a:schemeClr val="tx2">
                    <a:lumMod val="50000"/>
                  </a:schemeClr>
                </a:solidFill>
              </a:rPr>
              <a:t>На волшебной на карете снова в гости кто то едет! </a:t>
            </a:r>
            <a:endParaRPr lang="ru-RU" sz="2800" dirty="0">
              <a:solidFill>
                <a:schemeClr val="tx2">
                  <a:lumMod val="50000"/>
                </a:schemeClr>
              </a:solidFill>
            </a:endParaRPr>
          </a:p>
        </p:txBody>
      </p:sp>
      <p:pic>
        <p:nvPicPr>
          <p:cNvPr id="4" name="Рисунок 3" descr="C:\Users\1\Desktop\IMG_633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1000108"/>
            <a:ext cx="8501122" cy="5857892"/>
          </a:xfrm>
          <a:prstGeom prst="rect">
            <a:avLst/>
          </a:prstGeom>
          <a:noFill/>
          <a:ln w="9525">
            <a:noFill/>
            <a:miter lim="800000"/>
            <a:headEnd/>
            <a:tailEnd/>
          </a:ln>
        </p:spPr>
      </p:pic>
    </p:spTree>
  </p:cSld>
  <p:clrMapOvr>
    <a:masterClrMapping/>
  </p:clrMapOvr>
  <p:transition spd="med" advClick="0" advTm="12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3" name="Рисунок 2" descr="D:\фото нг 2017-18\IMG_633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48" y="1214422"/>
            <a:ext cx="3984880" cy="2571768"/>
          </a:xfrm>
          <a:prstGeom prst="rect">
            <a:avLst/>
          </a:prstGeom>
          <a:noFill/>
          <a:ln w="9525">
            <a:noFill/>
            <a:miter lim="800000"/>
            <a:headEnd/>
            <a:tailEnd/>
          </a:ln>
        </p:spPr>
      </p:pic>
      <p:pic>
        <p:nvPicPr>
          <p:cNvPr id="4" name="Рисунок 3" descr="D:\фото нг 2017-18\IMG_634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7620" y="3429000"/>
            <a:ext cx="4720444" cy="3141785"/>
          </a:xfrm>
          <a:prstGeom prst="rect">
            <a:avLst/>
          </a:prstGeom>
          <a:noFill/>
          <a:ln w="9525">
            <a:noFill/>
            <a:miter lim="800000"/>
            <a:headEnd/>
            <a:tailEnd/>
          </a:ln>
        </p:spPr>
      </p:pic>
      <p:sp>
        <p:nvSpPr>
          <p:cNvPr id="5" name="Прямоугольник 4"/>
          <p:cNvSpPr/>
          <p:nvPr/>
        </p:nvSpPr>
        <p:spPr>
          <a:xfrm>
            <a:off x="4572000" y="714356"/>
            <a:ext cx="4357718" cy="1938992"/>
          </a:xfrm>
          <a:prstGeom prst="rect">
            <a:avLst/>
          </a:prstGeom>
        </p:spPr>
        <p:txBody>
          <a:bodyPr wrap="square">
            <a:spAutoFit/>
          </a:bodyPr>
          <a:lstStyle/>
          <a:p>
            <a:pPr algn="ctr"/>
            <a:r>
              <a:rPr lang="ru-RU" sz="2400" b="1" dirty="0" smtClean="0">
                <a:solidFill>
                  <a:schemeClr val="tx2">
                    <a:lumMod val="50000"/>
                  </a:schemeClr>
                </a:solidFill>
              </a:rPr>
              <a:t>Здравствуйте, мои дорогие – </a:t>
            </a:r>
            <a:br>
              <a:rPr lang="ru-RU" sz="2400" b="1" dirty="0" smtClean="0">
                <a:solidFill>
                  <a:schemeClr val="tx2">
                    <a:lumMod val="50000"/>
                  </a:schemeClr>
                </a:solidFill>
              </a:rPr>
            </a:br>
            <a:r>
              <a:rPr lang="ru-RU" sz="2400" b="1" dirty="0" smtClean="0">
                <a:solidFill>
                  <a:schemeClr val="tx2">
                    <a:lumMod val="50000"/>
                  </a:schemeClr>
                </a:solidFill>
              </a:rPr>
              <a:t>        И маленькие, и большие! </a:t>
            </a:r>
            <a:br>
              <a:rPr lang="ru-RU" sz="2400" b="1" dirty="0" smtClean="0">
                <a:solidFill>
                  <a:schemeClr val="tx2">
                    <a:lumMod val="50000"/>
                  </a:schemeClr>
                </a:solidFill>
              </a:rPr>
            </a:br>
            <a:r>
              <a:rPr lang="ru-RU" sz="2400" b="1" dirty="0" smtClean="0">
                <a:solidFill>
                  <a:schemeClr val="tx2">
                    <a:lumMod val="50000"/>
                  </a:schemeClr>
                </a:solidFill>
              </a:rPr>
              <a:t>      Всех вас, дети, поздравляю, </a:t>
            </a:r>
            <a:br>
              <a:rPr lang="ru-RU" sz="2400" b="1" dirty="0" smtClean="0">
                <a:solidFill>
                  <a:schemeClr val="tx2">
                    <a:lumMod val="50000"/>
                  </a:schemeClr>
                </a:solidFill>
              </a:rPr>
            </a:br>
            <a:r>
              <a:rPr lang="ru-RU" sz="2400" b="1" dirty="0" smtClean="0">
                <a:solidFill>
                  <a:schemeClr val="tx2">
                    <a:lumMod val="50000"/>
                  </a:schemeClr>
                </a:solidFill>
              </a:rPr>
              <a:t>       Счастья вам, добра желаю. </a:t>
            </a:r>
            <a:endParaRPr lang="ru-RU" sz="2400" b="1" dirty="0">
              <a:solidFill>
                <a:schemeClr val="tx2">
                  <a:lumMod val="50000"/>
                </a:schemeClr>
              </a:solidFill>
            </a:endParaRPr>
          </a:p>
        </p:txBody>
      </p:sp>
    </p:spTree>
  </p:cSld>
  <p:clrMapOvr>
    <a:masterClrMapping/>
  </p:clrMapOvr>
  <p:transition spd="med" advClick="0" advTm="12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2" name="Рисунок 1" descr="D:\фото нг 2017-18\IMG_636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166" y="285728"/>
            <a:ext cx="5941549" cy="3954585"/>
          </a:xfrm>
          <a:prstGeom prst="rect">
            <a:avLst/>
          </a:prstGeom>
          <a:noFill/>
          <a:ln w="9525">
            <a:noFill/>
            <a:miter lim="800000"/>
            <a:headEnd/>
            <a:tailEnd/>
          </a:ln>
        </p:spPr>
      </p:pic>
      <p:sp>
        <p:nvSpPr>
          <p:cNvPr id="4" name="Прямоугольник 3"/>
          <p:cNvSpPr/>
          <p:nvPr/>
        </p:nvSpPr>
        <p:spPr>
          <a:xfrm>
            <a:off x="214282" y="4643446"/>
            <a:ext cx="8572560" cy="1815882"/>
          </a:xfrm>
          <a:prstGeom prst="rect">
            <a:avLst/>
          </a:prstGeom>
        </p:spPr>
        <p:txBody>
          <a:bodyPr wrap="square">
            <a:spAutoFit/>
          </a:bodyPr>
          <a:lstStyle/>
          <a:p>
            <a:pPr algn="ctr"/>
            <a:r>
              <a:rPr lang="ru-RU" sz="2800" dirty="0" smtClean="0">
                <a:solidFill>
                  <a:schemeClr val="tx2">
                    <a:lumMod val="50000"/>
                  </a:schemeClr>
                </a:solidFill>
              </a:rPr>
              <a:t>Не волнуйтесь, ребята, </a:t>
            </a:r>
            <a:br>
              <a:rPr lang="ru-RU" sz="2800" dirty="0" smtClean="0">
                <a:solidFill>
                  <a:schemeClr val="tx2">
                    <a:lumMod val="50000"/>
                  </a:schemeClr>
                </a:solidFill>
              </a:rPr>
            </a:br>
            <a:r>
              <a:rPr lang="ru-RU" sz="2800" dirty="0" smtClean="0">
                <a:solidFill>
                  <a:schemeClr val="tx2">
                    <a:lumMod val="50000"/>
                  </a:schemeClr>
                </a:solidFill>
              </a:rPr>
              <a:t>Сейчас посох мой волшебный </a:t>
            </a:r>
          </a:p>
          <a:p>
            <a:pPr algn="ctr"/>
            <a:r>
              <a:rPr lang="ru-RU" sz="2800" dirty="0" smtClean="0">
                <a:solidFill>
                  <a:schemeClr val="tx2">
                    <a:lumMod val="50000"/>
                  </a:schemeClr>
                </a:solidFill>
              </a:rPr>
              <a:t>  Чудо сотворит и новогодний торт </a:t>
            </a:r>
          </a:p>
          <a:p>
            <a:pPr algn="ctr"/>
            <a:r>
              <a:rPr lang="ru-RU" sz="2800" dirty="0" smtClean="0">
                <a:solidFill>
                  <a:schemeClr val="tx2">
                    <a:lumMod val="50000"/>
                  </a:schemeClr>
                </a:solidFill>
              </a:rPr>
              <a:t> В подарки превратит! </a:t>
            </a:r>
            <a:endParaRPr lang="ru-RU" sz="2800" dirty="0">
              <a:solidFill>
                <a:schemeClr val="tx2">
                  <a:lumMod val="50000"/>
                </a:schemeClr>
              </a:solidFill>
            </a:endParaRPr>
          </a:p>
        </p:txBody>
      </p:sp>
    </p:spTree>
  </p:cSld>
  <p:clrMapOvr>
    <a:masterClrMapping/>
  </p:clrMapOvr>
  <p:transition spd="med" advClick="0" advTm="12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2" name="Заголовок 1"/>
          <p:cNvSpPr>
            <a:spLocks noGrp="1"/>
          </p:cNvSpPr>
          <p:nvPr>
            <p:ph type="title"/>
          </p:nvPr>
        </p:nvSpPr>
        <p:spPr>
          <a:xfrm>
            <a:off x="0" y="500042"/>
            <a:ext cx="8801072" cy="2786082"/>
          </a:xfrm>
        </p:spPr>
        <p:txBody>
          <a:bodyPr>
            <a:normAutofit fontScale="90000"/>
          </a:bodyPr>
          <a:lstStyle/>
          <a:p>
            <a:r>
              <a:rPr lang="ru-RU" sz="2700" b="1" dirty="0" smtClean="0"/>
              <a:t/>
            </a:r>
            <a:br>
              <a:rPr lang="ru-RU" sz="2700" b="1" dirty="0" smtClean="0"/>
            </a:br>
            <a:r>
              <a:rPr lang="ru-RU" sz="2700" b="1" dirty="0" smtClean="0"/>
              <a:t/>
            </a:r>
            <a:br>
              <a:rPr lang="ru-RU" sz="2700" b="1" dirty="0" smtClean="0"/>
            </a:br>
            <a:r>
              <a:rPr lang="ru-RU" sz="2700" b="1" dirty="0" smtClean="0"/>
              <a:t>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i="1" dirty="0" smtClean="0">
                <a:solidFill>
                  <a:schemeClr val="tx2">
                    <a:lumMod val="75000"/>
                  </a:schemeClr>
                </a:solidFill>
              </a:rPr>
              <a:t>Уважаемые родители! </a:t>
            </a:r>
            <a:br>
              <a:rPr lang="ru-RU" sz="2700" b="1" i="1" dirty="0" smtClean="0">
                <a:solidFill>
                  <a:schemeClr val="tx2">
                    <a:lumMod val="75000"/>
                  </a:schemeClr>
                </a:solidFill>
              </a:rPr>
            </a:br>
            <a:r>
              <a:rPr lang="ru-RU" sz="2700" b="1" i="1" dirty="0" smtClean="0">
                <a:solidFill>
                  <a:schemeClr val="tx2">
                    <a:lumMod val="75000"/>
                  </a:schemeClr>
                </a:solidFill>
              </a:rPr>
              <a:t> Спасибо вам за добрые дела,</a:t>
            </a:r>
            <a:r>
              <a:rPr lang="ru-RU" sz="2700" i="1" dirty="0" smtClean="0">
                <a:solidFill>
                  <a:schemeClr val="tx2">
                    <a:lumMod val="75000"/>
                  </a:schemeClr>
                </a:solidFill>
              </a:rPr>
              <a:t/>
            </a:r>
            <a:br>
              <a:rPr lang="ru-RU" sz="2700" i="1" dirty="0" smtClean="0">
                <a:solidFill>
                  <a:schemeClr val="tx2">
                    <a:lumMod val="75000"/>
                  </a:schemeClr>
                </a:solidFill>
              </a:rPr>
            </a:br>
            <a:r>
              <a:rPr lang="ru-RU" sz="2700" b="1" i="1" dirty="0" smtClean="0">
                <a:solidFill>
                  <a:schemeClr val="tx2">
                    <a:lumMod val="75000"/>
                  </a:schemeClr>
                </a:solidFill>
              </a:rPr>
              <a:t>Нам вам сказать без памяти приятно</a:t>
            </a:r>
            <a:r>
              <a:rPr lang="ru-RU" sz="2700" i="1" dirty="0" smtClean="0">
                <a:solidFill>
                  <a:schemeClr val="tx2">
                    <a:lumMod val="75000"/>
                  </a:schemeClr>
                </a:solidFill>
              </a:rPr>
              <a:t/>
            </a:r>
            <a:br>
              <a:rPr lang="ru-RU" sz="2700" i="1" dirty="0" smtClean="0">
                <a:solidFill>
                  <a:schemeClr val="tx2">
                    <a:lumMod val="75000"/>
                  </a:schemeClr>
                </a:solidFill>
              </a:rPr>
            </a:br>
            <a:r>
              <a:rPr lang="ru-RU" sz="2700" b="1" i="1" dirty="0" smtClean="0">
                <a:solidFill>
                  <a:schemeClr val="tx2">
                    <a:lumMod val="75000"/>
                  </a:schemeClr>
                </a:solidFill>
              </a:rPr>
              <a:t>Большущей благодарности слова!</a:t>
            </a:r>
            <a:br>
              <a:rPr lang="ru-RU" sz="2700" b="1" i="1" dirty="0" smtClean="0">
                <a:solidFill>
                  <a:schemeClr val="tx2">
                    <a:lumMod val="75000"/>
                  </a:schemeClr>
                </a:solidFill>
              </a:rPr>
            </a:br>
            <a:r>
              <a:rPr lang="ru-RU" sz="2400" i="1" dirty="0" smtClean="0"/>
              <a:t> </a:t>
            </a:r>
            <a:r>
              <a:rPr lang="ru-RU" sz="2700" i="1" dirty="0" smtClean="0"/>
              <a:t>Хочется сказать слова благодарности родителям за то, что, не смотря на занятость, нехватку времени, находите в себе силы не поддаваться жизненным обстоятельствам, остаётесь неравнодушными к жизни детского  сада, за отзывчивость и старание, помощь,</a:t>
            </a:r>
            <a:br>
              <a:rPr lang="ru-RU" sz="2700" i="1" dirty="0" smtClean="0"/>
            </a:br>
            <a:r>
              <a:rPr lang="ru-RU" sz="2700" i="1" dirty="0" smtClean="0"/>
              <a:t> талант  и энтузиазм. Дети и воспитатели группы №4 благодарят Вас за отзывчивость и старания в оформлении нашего участка на радость детям. </a:t>
            </a:r>
            <a:r>
              <a:rPr lang="ru-RU" sz="2700" dirty="0" smtClean="0"/>
              <a:t/>
            </a:r>
            <a:br>
              <a:rPr lang="ru-RU" sz="2700" dirty="0" smtClean="0"/>
            </a:br>
            <a:r>
              <a:rPr lang="ru-RU" dirty="0" smtClean="0"/>
              <a:t/>
            </a:r>
            <a:br>
              <a:rPr lang="ru-RU" dirty="0" smtClean="0"/>
            </a:br>
            <a:endParaRPr lang="ru-RU" dirty="0"/>
          </a:p>
        </p:txBody>
      </p:sp>
    </p:spTree>
  </p:cSld>
  <p:clrMapOvr>
    <a:masterClrMapping/>
  </p:clrMapOvr>
  <p:transition spd="med" advClick="0" advTm="12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2214554"/>
            <a:ext cx="4572031" cy="34290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6314" y="1785926"/>
            <a:ext cx="4214842" cy="4714932"/>
          </a:xfrm>
          <a:prstGeom prst="rect">
            <a:avLst/>
          </a:prstGeom>
          <a:noFill/>
          <a:ln w="9525">
            <a:noFill/>
            <a:miter lim="800000"/>
            <a:headEnd/>
            <a:tailEnd/>
          </a:ln>
          <a:effectLst/>
        </p:spPr>
      </p:pic>
    </p:spTree>
  </p:cSld>
  <p:clrMapOvr>
    <a:masterClrMapping/>
  </p:clrMapOvr>
  <p:transition spd="med" advClick="0" advTm="1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1785926"/>
            <a:ext cx="4643438" cy="4345996"/>
          </a:xfrm>
          <a:prstGeom prst="rect">
            <a:avLst/>
          </a:prstGeom>
          <a:noFill/>
          <a:ln w="9525">
            <a:noFill/>
            <a:miter lim="800000"/>
            <a:headEnd/>
            <a:tailEnd/>
          </a:ln>
          <a:effectLst/>
        </p:spPr>
      </p:pic>
      <p:pic>
        <p:nvPicPr>
          <p:cNvPr id="5" name="Рисунок 4" descr="D:\Улица\IMG-20171223-WA0014.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642918"/>
            <a:ext cx="4240097" cy="6215082"/>
          </a:xfrm>
          <a:prstGeom prst="rect">
            <a:avLst/>
          </a:prstGeom>
          <a:noFill/>
          <a:ln w="9525">
            <a:noFill/>
            <a:miter lim="800000"/>
            <a:headEnd/>
            <a:tailEnd/>
          </a:ln>
        </p:spPr>
      </p:pic>
    </p:spTree>
  </p:cSld>
  <p:clrMapOvr>
    <a:masterClrMapping/>
  </p:clrMapOvr>
  <p:transition spd="med" advClick="0" advTm="12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1500174"/>
            <a:ext cx="9144000" cy="6858000"/>
          </a:xfrm>
          <a:prstGeom prst="rect">
            <a:avLst/>
          </a:prstGeom>
        </p:spPr>
      </p:pic>
      <p:pic>
        <p:nvPicPr>
          <p:cNvPr id="4" name="Рисунок 3" descr="E:\ф\IMG_20171225_11241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643470" cy="4857784"/>
          </a:xfrm>
          <a:prstGeom prst="rect">
            <a:avLst/>
          </a:prstGeom>
          <a:noFill/>
          <a:ln w="9525">
            <a:noFill/>
            <a:miter lim="800000"/>
            <a:headEnd/>
            <a:tailEnd/>
          </a:ln>
        </p:spPr>
      </p:pic>
      <p:pic>
        <p:nvPicPr>
          <p:cNvPr id="5" name="Рисунок 4" descr="E:\ф\IMG_20171225_11285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6314" y="0"/>
            <a:ext cx="4214810" cy="4307258"/>
          </a:xfrm>
          <a:prstGeom prst="rect">
            <a:avLst/>
          </a:prstGeom>
          <a:noFill/>
          <a:ln w="9525">
            <a:noFill/>
            <a:miter lim="800000"/>
            <a:headEnd/>
            <a:tailEnd/>
          </a:ln>
        </p:spPr>
      </p:pic>
      <p:sp>
        <p:nvSpPr>
          <p:cNvPr id="6" name="Прямоугольник 5"/>
          <p:cNvSpPr/>
          <p:nvPr/>
        </p:nvSpPr>
        <p:spPr>
          <a:xfrm>
            <a:off x="4643438" y="5143512"/>
            <a:ext cx="4286280" cy="1569660"/>
          </a:xfrm>
          <a:prstGeom prst="rect">
            <a:avLst/>
          </a:prstGeom>
        </p:spPr>
        <p:txBody>
          <a:bodyPr wrap="square">
            <a:spAutoFit/>
          </a:bodyPr>
          <a:lstStyle/>
          <a:p>
            <a:r>
              <a:rPr lang="ru-RU" sz="2400" dirty="0" smtClean="0">
                <a:solidFill>
                  <a:schemeClr val="tx2">
                    <a:lumMod val="50000"/>
                  </a:schemeClr>
                </a:solidFill>
              </a:rPr>
              <a:t>Вот прибыл Дедушка Мороз, </a:t>
            </a:r>
            <a:br>
              <a:rPr lang="ru-RU" sz="2400" dirty="0" smtClean="0">
                <a:solidFill>
                  <a:schemeClr val="tx2">
                    <a:lumMod val="50000"/>
                  </a:schemeClr>
                </a:solidFill>
              </a:rPr>
            </a:br>
            <a:r>
              <a:rPr lang="ru-RU" sz="2400" dirty="0" smtClean="0">
                <a:solidFill>
                  <a:schemeClr val="tx2">
                    <a:lumMod val="50000"/>
                  </a:schemeClr>
                </a:solidFill>
              </a:rPr>
              <a:t>Подарки новые привёз - </a:t>
            </a:r>
            <a:br>
              <a:rPr lang="ru-RU" sz="2400" dirty="0" smtClean="0">
                <a:solidFill>
                  <a:schemeClr val="tx2">
                    <a:lumMod val="50000"/>
                  </a:schemeClr>
                </a:solidFill>
              </a:rPr>
            </a:br>
            <a:r>
              <a:rPr lang="ru-RU" sz="2400" dirty="0" smtClean="0">
                <a:solidFill>
                  <a:schemeClr val="tx2">
                    <a:lumMod val="50000"/>
                  </a:schemeClr>
                </a:solidFill>
              </a:rPr>
              <a:t>Конфеты и игрушки, </a:t>
            </a:r>
            <a:br>
              <a:rPr lang="ru-RU" sz="2400" dirty="0" smtClean="0">
                <a:solidFill>
                  <a:schemeClr val="tx2">
                    <a:lumMod val="50000"/>
                  </a:schemeClr>
                </a:solidFill>
              </a:rPr>
            </a:br>
            <a:r>
              <a:rPr lang="ru-RU" sz="2400" dirty="0" smtClean="0">
                <a:solidFill>
                  <a:schemeClr val="tx2">
                    <a:lumMod val="50000"/>
                  </a:schemeClr>
                </a:solidFill>
              </a:rPr>
              <a:t>Гирлянды и хлопушки!</a:t>
            </a:r>
            <a:r>
              <a:rPr lang="ru-RU" dirty="0" smtClean="0">
                <a:solidFill>
                  <a:schemeClr val="tx2">
                    <a:lumMod val="50000"/>
                  </a:schemeClr>
                </a:solidFill>
              </a:rPr>
              <a:t> </a:t>
            </a:r>
            <a:endParaRPr lang="ru-RU" dirty="0">
              <a:solidFill>
                <a:schemeClr val="tx2">
                  <a:lumMod val="50000"/>
                </a:schemeClr>
              </a:solidFill>
            </a:endParaRPr>
          </a:p>
        </p:txBody>
      </p:sp>
    </p:spTree>
  </p:cSld>
  <p:clrMapOvr>
    <a:masterClrMapping/>
  </p:clrMapOvr>
  <p:transition spd="med" advClick="0" advTm="12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4" name="Рисунок 3" descr="E:\ф\IMG_20171225_11174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4290"/>
            <a:ext cx="4903051" cy="6357982"/>
          </a:xfrm>
          <a:prstGeom prst="rect">
            <a:avLst/>
          </a:prstGeom>
          <a:noFill/>
          <a:ln w="9525">
            <a:noFill/>
            <a:miter lim="800000"/>
            <a:headEnd/>
            <a:tailEnd/>
          </a:ln>
        </p:spPr>
      </p:pic>
      <p:pic>
        <p:nvPicPr>
          <p:cNvPr id="5" name="Рисунок 4" descr="E:\ф\IMG_20171225_11132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7111" y="214289"/>
            <a:ext cx="4216889" cy="6286545"/>
          </a:xfrm>
          <a:prstGeom prst="rect">
            <a:avLst/>
          </a:prstGeom>
          <a:noFill/>
          <a:ln w="9525">
            <a:noFill/>
            <a:miter lim="800000"/>
            <a:headEnd/>
            <a:tailEnd/>
          </a:ln>
        </p:spPr>
      </p:pic>
    </p:spTree>
  </p:cSld>
  <p:clrMapOvr>
    <a:masterClrMapping/>
  </p:clrMapOvr>
  <p:transition spd="med" advClick="0" advTm="1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5" name="Прямоугольник 4"/>
          <p:cNvSpPr/>
          <p:nvPr/>
        </p:nvSpPr>
        <p:spPr>
          <a:xfrm>
            <a:off x="214282" y="214290"/>
            <a:ext cx="7929618" cy="954107"/>
          </a:xfrm>
          <a:prstGeom prst="rect">
            <a:avLst/>
          </a:prstGeom>
          <a:noFill/>
        </p:spPr>
        <p:txBody>
          <a:bodyPr wrap="square" lIns="91440" tIns="45720" rIns="91440" bIns="45720">
            <a:spAutoFit/>
          </a:bodyPr>
          <a:lstStyle/>
          <a:p>
            <a:endPar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p>
          <a:p>
            <a:endParaRPr lang="ru-RU"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7" name="Рисунок 6" descr="16.png"/>
          <p:cNvPicPr>
            <a:picLocks noChangeAspect="1"/>
          </p:cNvPicPr>
          <p:nvPr/>
        </p:nvPicPr>
        <p:blipFill>
          <a:blip r:embed="rId3" cstate="email"/>
          <a:stretch>
            <a:fillRect/>
          </a:stretch>
        </p:blipFill>
        <p:spPr>
          <a:xfrm>
            <a:off x="1" y="4628206"/>
            <a:ext cx="1857355" cy="2229794"/>
          </a:xfrm>
          <a:prstGeom prst="rect">
            <a:avLst/>
          </a:prstGeom>
        </p:spPr>
      </p:pic>
      <p:sp>
        <p:nvSpPr>
          <p:cNvPr id="8" name="Прямоугольник 7"/>
          <p:cNvSpPr/>
          <p:nvPr/>
        </p:nvSpPr>
        <p:spPr>
          <a:xfrm>
            <a:off x="1571604" y="4429133"/>
            <a:ext cx="7572396" cy="1261884"/>
          </a:xfrm>
          <a:prstGeom prst="rect">
            <a:avLst/>
          </a:prstGeom>
          <a:noFill/>
        </p:spPr>
        <p:txBody>
          <a:bodyPr wrap="square" lIns="91440" tIns="45720" rIns="91440" bIns="45720">
            <a:spAutoFit/>
          </a:bodyPr>
          <a:lstStyle/>
          <a:p>
            <a:pPr algn="ct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a:p>
            <a:pPr algn="ct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6" name="Прямоугольник 5"/>
          <p:cNvSpPr/>
          <p:nvPr/>
        </p:nvSpPr>
        <p:spPr>
          <a:xfrm>
            <a:off x="357158" y="214291"/>
            <a:ext cx="8501122" cy="1200329"/>
          </a:xfrm>
          <a:prstGeom prst="rect">
            <a:avLst/>
          </a:prstGeom>
        </p:spPr>
        <p:txBody>
          <a:bodyPr wrap="square">
            <a:spAutoFit/>
          </a:bodyPr>
          <a:lstStyle/>
          <a:p>
            <a:pPr algn="ctr"/>
            <a:r>
              <a:rPr lang="ru-RU" sz="2400" b="1" dirty="0" smtClean="0">
                <a:solidFill>
                  <a:schemeClr val="tx2">
                    <a:lumMod val="75000"/>
                  </a:schemeClr>
                </a:solidFill>
              </a:rPr>
              <a:t>Ёлку новогоднюю украшали детки,</a:t>
            </a:r>
            <a:br>
              <a:rPr lang="ru-RU" sz="2400" b="1" dirty="0" smtClean="0">
                <a:solidFill>
                  <a:schemeClr val="tx2">
                    <a:lumMod val="75000"/>
                  </a:schemeClr>
                </a:solidFill>
              </a:rPr>
            </a:br>
            <a:r>
              <a:rPr lang="ru-RU" sz="2400" b="1" dirty="0" smtClean="0">
                <a:solidFill>
                  <a:schemeClr val="tx2">
                    <a:lumMod val="75000"/>
                  </a:schemeClr>
                </a:solidFill>
              </a:rPr>
              <a:t>повесили на ветки леденцы- конфетки.</a:t>
            </a:r>
            <a:br>
              <a:rPr lang="ru-RU" sz="2400" b="1" dirty="0" smtClean="0">
                <a:solidFill>
                  <a:schemeClr val="tx2">
                    <a:lumMod val="75000"/>
                  </a:schemeClr>
                </a:solidFill>
              </a:rPr>
            </a:br>
            <a:endParaRPr lang="ru-RU" sz="2400" b="1" dirty="0">
              <a:solidFill>
                <a:schemeClr val="tx2">
                  <a:lumMod val="75000"/>
                </a:schemeClr>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3108" y="1000108"/>
            <a:ext cx="4286280" cy="5715040"/>
          </a:xfrm>
          <a:prstGeom prst="rect">
            <a:avLst/>
          </a:prstGeom>
          <a:noFill/>
          <a:ln w="9525">
            <a:noFill/>
            <a:miter lim="800000"/>
            <a:headEnd/>
            <a:tailEnd/>
          </a:ln>
          <a:effectLst/>
        </p:spPr>
      </p:pic>
    </p:spTree>
  </p:cSld>
  <p:clrMapOvr>
    <a:masterClrMapping/>
  </p:clrMapOvr>
  <p:transition spd="med"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0.7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55" presetClass="entr" presetSubtype="0"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p:cTn id="13" dur="5000" fill="hold"/>
                                        <p:tgtEl>
                                          <p:spTgt spid="8"/>
                                        </p:tgtEl>
                                        <p:attrNameLst>
                                          <p:attrName>ppt_w</p:attrName>
                                        </p:attrNameLst>
                                      </p:cBhvr>
                                      <p:tavLst>
                                        <p:tav tm="0">
                                          <p:val>
                                            <p:strVal val="#ppt_w*0.70"/>
                                          </p:val>
                                        </p:tav>
                                        <p:tav tm="100000">
                                          <p:val>
                                            <p:strVal val="#ppt_w"/>
                                          </p:val>
                                        </p:tav>
                                      </p:tavLst>
                                    </p:anim>
                                    <p:anim calcmode="lin" valueType="num">
                                      <p:cBhvr>
                                        <p:cTn id="14" dur="5000" fill="hold"/>
                                        <p:tgtEl>
                                          <p:spTgt spid="8"/>
                                        </p:tgtEl>
                                        <p:attrNameLst>
                                          <p:attrName>ppt_h</p:attrName>
                                        </p:attrNameLst>
                                      </p:cBhvr>
                                      <p:tavLst>
                                        <p:tav tm="0">
                                          <p:val>
                                            <p:strVal val="#ppt_h"/>
                                          </p:val>
                                        </p:tav>
                                        <p:tav tm="100000">
                                          <p:val>
                                            <p:strVal val="#ppt_h"/>
                                          </p:val>
                                        </p:tav>
                                      </p:tavLst>
                                    </p:anim>
                                    <p:animEffect transition="in" filter="fade">
                                      <p:cBhvr>
                                        <p:cTn id="15"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playcast.ru/uploads/2016/12/20/20963292.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050" name="Rectangle 2"/>
          <p:cNvSpPr>
            <a:spLocks noChangeArrowheads="1"/>
          </p:cNvSpPr>
          <p:nvPr/>
        </p:nvSpPr>
        <p:spPr bwMode="auto">
          <a:xfrm>
            <a:off x="0" y="0"/>
            <a:ext cx="8480398" cy="53245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800" b="1" i="1" dirty="0" smtClean="0">
              <a:solidFill>
                <a:srgbClr val="C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800" b="1" i="1" dirty="0" smtClean="0">
              <a:solidFill>
                <a:srgbClr val="C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С Новым годом и Рождеством!</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Поздравляем с зимою и снегом,</a:t>
            </a:r>
            <a:b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b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С ароматом еловых ветвей</a:t>
            </a:r>
            <a:b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b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И с волшебным искрящимся светом</a:t>
            </a:r>
            <a:b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b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От гирлянд новогодних огней.</a:t>
            </a:r>
            <a:b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b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Вам желаем улыбок, веселья,</a:t>
            </a:r>
            <a:b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b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Много радости, счастья, любви.</a:t>
            </a:r>
            <a:b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b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И чудесные эти мгновенья</a:t>
            </a:r>
            <a:b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br>
            <a:r>
              <a:rPr kumimoji="0" lang="ru-RU" sz="2400" b="1" i="0" u="none" strike="noStrike" cap="none" normalizeH="0" baseline="0" dirty="0" smtClean="0">
                <a:ln>
                  <a:noFill/>
                </a:ln>
                <a:solidFill>
                  <a:srgbClr val="000040"/>
                </a:solidFill>
                <a:effectLst/>
                <a:latin typeface="Tahoma" pitchFamily="34" charset="0"/>
                <a:ea typeface="Calibri" pitchFamily="34" charset="0"/>
                <a:cs typeface="Tahoma" pitchFamily="34" charset="0"/>
              </a:rPr>
              <a:t>                Пусть продлятся все долгие дни!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1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4" name="Рисунок 3" descr="sinij-fon49.jpg"/>
          <p:cNvPicPr>
            <a:picLocks noChangeAspect="1"/>
          </p:cNvPicPr>
          <p:nvPr/>
        </p:nvPicPr>
        <p:blipFill>
          <a:blip r:embed="rId3" cstate="email"/>
          <a:srcRect/>
          <a:stretch>
            <a:fillRect/>
          </a:stretch>
        </p:blipFill>
        <p:spPr>
          <a:xfrm>
            <a:off x="785786" y="1500174"/>
            <a:ext cx="8072494" cy="4103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sp>
        <p:nvSpPr>
          <p:cNvPr id="5" name="Прямоугольник 4"/>
          <p:cNvSpPr/>
          <p:nvPr/>
        </p:nvSpPr>
        <p:spPr>
          <a:xfrm>
            <a:off x="1428728" y="1928802"/>
            <a:ext cx="7143800" cy="2246769"/>
          </a:xfrm>
          <a:prstGeom prst="rect">
            <a:avLst/>
          </a:prstGeom>
          <a:noFill/>
          <a:scene3d>
            <a:camera prst="perspectiveLeft"/>
            <a:lightRig rig="threePt" dir="t"/>
          </a:scene3d>
        </p:spPr>
        <p:txBody>
          <a:bodyPr wrap="square" lIns="91440" tIns="45720" rIns="91440" bIns="45720">
            <a:spAutoFit/>
          </a:bodyPr>
          <a:lstStyle/>
          <a:p>
            <a:endParaRPr lang="ru-RU"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endParaRPr lang="ru-RU"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ru-RU"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СПАСИБО ЗА ВНИМАНИЕ!</a:t>
            </a:r>
          </a:p>
          <a:p>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6" name="Рисунок 5" descr="0_85a28_afbca696_S.jpg"/>
          <p:cNvPicPr>
            <a:picLocks noChangeAspect="1"/>
          </p:cNvPicPr>
          <p:nvPr/>
        </p:nvPicPr>
        <p:blipFill>
          <a:blip r:embed="rId4" cstate="email"/>
          <a:stretch>
            <a:fillRect/>
          </a:stretch>
        </p:blipFill>
        <p:spPr>
          <a:xfrm>
            <a:off x="0" y="142852"/>
            <a:ext cx="1928794" cy="1813066"/>
          </a:xfrm>
          <a:prstGeom prst="rect">
            <a:avLst/>
          </a:prstGeom>
        </p:spPr>
      </p:pic>
      <p:pic>
        <p:nvPicPr>
          <p:cNvPr id="7" name="Рисунок 6" descr="0_5138d_44c44018_L.png"/>
          <p:cNvPicPr>
            <a:picLocks noChangeAspect="1"/>
          </p:cNvPicPr>
          <p:nvPr/>
        </p:nvPicPr>
        <p:blipFill>
          <a:blip r:embed="rId5" cstate="email"/>
          <a:stretch>
            <a:fillRect/>
          </a:stretch>
        </p:blipFill>
        <p:spPr>
          <a:xfrm>
            <a:off x="0" y="4357694"/>
            <a:ext cx="2317347" cy="2317347"/>
          </a:xfrm>
          <a:prstGeom prst="rect">
            <a:avLst/>
          </a:prstGeom>
        </p:spPr>
      </p:pic>
    </p:spTree>
  </p:cSld>
  <p:clrMapOvr>
    <a:masterClrMapping/>
  </p:clrMapOvr>
  <p:transition spd="med"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0.7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4" name="Picture 2" descr="http://irecommend.ru.q5.r-99.com/sites/default/files/product-images/71268/ded_moroz.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4214810" cy="3718994"/>
          </a:xfrm>
          <a:prstGeom prst="rect">
            <a:avLst/>
          </a:prstGeom>
          <a:noFill/>
        </p:spPr>
      </p:pic>
      <p:pic>
        <p:nvPicPr>
          <p:cNvPr id="5" name="Рисунок 4" descr="E:\ф\IMG_20171225_15212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642918"/>
            <a:ext cx="4320569" cy="5971816"/>
          </a:xfrm>
          <a:prstGeom prst="rect">
            <a:avLst/>
          </a:prstGeom>
          <a:noFill/>
          <a:ln w="9525">
            <a:noFill/>
            <a:miter lim="800000"/>
            <a:headEnd/>
            <a:tailEnd/>
          </a:ln>
        </p:spPr>
      </p:pic>
    </p:spTree>
  </p:cSld>
  <p:clrMapOvr>
    <a:masterClrMapping/>
  </p:clrMapOvr>
  <p:transition spd="med" advClick="0" advTm="1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5" name="Рисунок 4" descr="4355982.png"/>
          <p:cNvPicPr>
            <a:picLocks noChangeAspect="1"/>
          </p:cNvPicPr>
          <p:nvPr/>
        </p:nvPicPr>
        <p:blipFill>
          <a:blip r:embed="rId3" cstate="email"/>
          <a:stretch>
            <a:fillRect/>
          </a:stretch>
        </p:blipFill>
        <p:spPr>
          <a:xfrm>
            <a:off x="6786546" y="3500438"/>
            <a:ext cx="2357454" cy="2912362"/>
          </a:xfrm>
          <a:prstGeom prst="rect">
            <a:avLst/>
          </a:prstGeom>
        </p:spPr>
      </p:pic>
      <p:sp>
        <p:nvSpPr>
          <p:cNvPr id="6" name="Прямоугольник 5"/>
          <p:cNvSpPr/>
          <p:nvPr/>
        </p:nvSpPr>
        <p:spPr>
          <a:xfrm>
            <a:off x="214282" y="2571744"/>
            <a:ext cx="6572296" cy="830997"/>
          </a:xfrm>
          <a:prstGeom prst="rect">
            <a:avLst/>
          </a:prstGeom>
          <a:noFill/>
        </p:spPr>
        <p:txBody>
          <a:bodyPr wrap="square" lIns="91440" tIns="45720" rIns="91440" bIns="45720">
            <a:spAutoFit/>
          </a:bodyPr>
          <a:lstStyle/>
          <a:p>
            <a:endPar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a:p>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7" name="Рисунок 6" descr="554.png"/>
          <p:cNvPicPr>
            <a:picLocks noChangeAspect="1"/>
          </p:cNvPicPr>
          <p:nvPr/>
        </p:nvPicPr>
        <p:blipFill>
          <a:blip r:embed="rId4" cstate="email"/>
          <a:stretch>
            <a:fillRect/>
          </a:stretch>
        </p:blipFill>
        <p:spPr>
          <a:xfrm>
            <a:off x="5811508" y="5767730"/>
            <a:ext cx="3332492" cy="1090270"/>
          </a:xfrm>
          <a:prstGeom prst="rect">
            <a:avLst/>
          </a:prstGeom>
        </p:spPr>
      </p:pic>
      <p:pic>
        <p:nvPicPr>
          <p:cNvPr id="8" name="Рисунок 7" descr="E:\ф\IMG_20171226_132128.jpg"/>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285720" y="500042"/>
            <a:ext cx="6715140" cy="5357692"/>
          </a:xfrm>
          <a:prstGeom prst="rect">
            <a:avLst/>
          </a:prstGeom>
          <a:noFill/>
          <a:ln w="9525">
            <a:noFill/>
            <a:miter lim="800000"/>
            <a:headEnd/>
            <a:tailEnd/>
          </a:ln>
        </p:spPr>
      </p:pic>
    </p:spTree>
  </p:cSld>
  <p:clrMapOvr>
    <a:masterClrMapping/>
  </p:clrMapOvr>
  <p:transition spd="med"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strVal val="#ppt_w*0.70"/>
                                          </p:val>
                                        </p:tav>
                                        <p:tav tm="100000">
                                          <p:val>
                                            <p:strVal val="#ppt_w"/>
                                          </p:val>
                                        </p:tav>
                                      </p:tavLst>
                                    </p:anim>
                                    <p:anim calcmode="lin" valueType="num">
                                      <p:cBhvr>
                                        <p:cTn id="8" dur="3000" fill="hold"/>
                                        <p:tgtEl>
                                          <p:spTgt spid="6"/>
                                        </p:tgtEl>
                                        <p:attrNameLst>
                                          <p:attrName>ppt_h</p:attrName>
                                        </p:attrNameLst>
                                      </p:cBhvr>
                                      <p:tavLst>
                                        <p:tav tm="0">
                                          <p:val>
                                            <p:strVal val="#ppt_h"/>
                                          </p:val>
                                        </p:tav>
                                        <p:tav tm="100000">
                                          <p:val>
                                            <p:strVal val="#ppt_h"/>
                                          </p:val>
                                        </p:tav>
                                      </p:tavLst>
                                    </p:anim>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9" name="Рисунок 8" descr="16.png"/>
          <p:cNvPicPr>
            <a:picLocks noChangeAspect="1"/>
          </p:cNvPicPr>
          <p:nvPr/>
        </p:nvPicPr>
        <p:blipFill>
          <a:blip r:embed="rId3" cstate="email"/>
          <a:stretch>
            <a:fillRect/>
          </a:stretch>
        </p:blipFill>
        <p:spPr>
          <a:xfrm>
            <a:off x="571472" y="4214818"/>
            <a:ext cx="1920399" cy="2305480"/>
          </a:xfrm>
          <a:prstGeom prst="rect">
            <a:avLst/>
          </a:prstGeom>
        </p:spPr>
      </p:pic>
      <p:sp>
        <p:nvSpPr>
          <p:cNvPr id="5" name="Прямоугольник 4"/>
          <p:cNvSpPr/>
          <p:nvPr/>
        </p:nvSpPr>
        <p:spPr>
          <a:xfrm>
            <a:off x="928662" y="500042"/>
            <a:ext cx="7500990" cy="584775"/>
          </a:xfrm>
          <a:prstGeom prst="rect">
            <a:avLst/>
          </a:prstGeom>
        </p:spPr>
        <p:txBody>
          <a:bodyPr wrap="square">
            <a:spAutoFit/>
          </a:bodyPr>
          <a:lstStyle/>
          <a:p>
            <a:pPr algn="ctr"/>
            <a:r>
              <a:rPr lang="ru-RU" sz="3200" b="1" dirty="0" smtClean="0">
                <a:solidFill>
                  <a:schemeClr val="tx2"/>
                </a:solidFill>
              </a:rPr>
              <a:t>Конкурс «Символ года»</a:t>
            </a:r>
            <a:endParaRPr lang="ru-RU" sz="3200" b="1" dirty="0">
              <a:solidFill>
                <a:schemeClr val="tx2"/>
              </a:solidFill>
            </a:endParaRPr>
          </a:p>
        </p:txBody>
      </p:sp>
      <p:sp>
        <p:nvSpPr>
          <p:cNvPr id="6" name="Прямоугольник 5"/>
          <p:cNvSpPr/>
          <p:nvPr/>
        </p:nvSpPr>
        <p:spPr>
          <a:xfrm>
            <a:off x="1428728" y="1071546"/>
            <a:ext cx="7286676" cy="1569660"/>
          </a:xfrm>
          <a:prstGeom prst="rect">
            <a:avLst/>
          </a:prstGeom>
        </p:spPr>
        <p:txBody>
          <a:bodyPr wrap="square">
            <a:spAutoFit/>
          </a:bodyPr>
          <a:lstStyle/>
          <a:p>
            <a:pPr algn="ctr"/>
            <a:r>
              <a:rPr lang="ru-RU" sz="2400" b="1" dirty="0" smtClean="0">
                <a:solidFill>
                  <a:schemeClr val="tx2">
                    <a:lumMod val="75000"/>
                  </a:schemeClr>
                </a:solidFill>
              </a:rPr>
              <a:t>Собака всё сдюжит! Она верно служит. </a:t>
            </a:r>
          </a:p>
          <a:p>
            <a:pPr algn="ctr"/>
            <a:r>
              <a:rPr lang="ru-RU" sz="2400" b="1" dirty="0" smtClean="0">
                <a:solidFill>
                  <a:schemeClr val="tx2">
                    <a:lumMod val="75000"/>
                  </a:schemeClr>
                </a:solidFill>
              </a:rPr>
              <a:t>Она охраняет, она стережёт. </a:t>
            </a:r>
          </a:p>
          <a:p>
            <a:pPr algn="ctr"/>
            <a:endParaRPr lang="ru-RU" sz="2400" b="1" dirty="0" smtClean="0">
              <a:solidFill>
                <a:schemeClr val="tx2">
                  <a:lumMod val="75000"/>
                </a:schemeClr>
              </a:solidFill>
            </a:endParaRPr>
          </a:p>
          <a:p>
            <a:pPr algn="ctr"/>
            <a:r>
              <a:rPr lang="ru-RU" sz="2400" b="1" dirty="0" smtClean="0">
                <a:solidFill>
                  <a:schemeClr val="tx2">
                    <a:lumMod val="75000"/>
                  </a:schemeClr>
                </a:solidFill>
              </a:rPr>
              <a:t>Работы принимаем до 11.01.2018</a:t>
            </a:r>
            <a:endParaRPr lang="ru-RU" sz="2400" b="1" dirty="0">
              <a:solidFill>
                <a:schemeClr val="tx2">
                  <a:lumMod val="75000"/>
                </a:schemeClr>
              </a:solidFill>
            </a:endParaRPr>
          </a:p>
        </p:txBody>
      </p:sp>
      <p:pic>
        <p:nvPicPr>
          <p:cNvPr id="7" name="Рисунок 6" descr="E:\ф\IMG_20171227_11353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3372" y="3143248"/>
            <a:ext cx="4693627" cy="3516923"/>
          </a:xfrm>
          <a:prstGeom prst="rect">
            <a:avLst/>
          </a:prstGeom>
          <a:noFill/>
          <a:ln w="9525">
            <a:noFill/>
            <a:miter lim="800000"/>
            <a:headEnd/>
            <a:tailEnd/>
          </a:ln>
        </p:spPr>
      </p:pic>
    </p:spTree>
  </p:cSld>
  <p:clrMapOvr>
    <a:masterClrMapping/>
  </p:clrMapOvr>
  <p:transition spd="med" advClick="0" advTm="1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8193" name="Rectangle 1"/>
          <p:cNvSpPr>
            <a:spLocks noChangeArrowheads="1"/>
          </p:cNvSpPr>
          <p:nvPr/>
        </p:nvSpPr>
        <p:spPr bwMode="auto">
          <a:xfrm>
            <a:off x="142844" y="428604"/>
            <a:ext cx="85011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1400" dirty="0" smtClean="0">
              <a:latin typeface="Georgia" pitchFamily="18"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1400" dirty="0" smtClean="0">
              <a:solidFill>
                <a:schemeClr val="tx2">
                  <a:lumMod val="50000"/>
                </a:schemeClr>
              </a:solidFill>
              <a:latin typeface="Georgia" pitchFamily="18" charset="0"/>
              <a:ea typeface="Calibri" pitchFamily="34"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latin typeface="Georgia" pitchFamily="18" charset="0"/>
                <a:ea typeface="Calibri" pitchFamily="34" charset="0"/>
                <a:cs typeface="Times New Roman" pitchFamily="18" charset="0"/>
              </a:rPr>
              <a:t>Убедительная просьба ко всем лесным жителям, отложить все дела и начать подготовку к Новому году:</a:t>
            </a:r>
            <a:endParaRPr kumimoji="0" lang="ru-RU" sz="24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Ведь у нас в лесу начнётся</a:t>
            </a:r>
            <a:r>
              <a:rPr kumimoji="0" lang="ru-RU" sz="2400" b="0" i="0" u="none" strike="noStrike" cap="none" normalizeH="0" baseline="0" dirty="0" smtClean="0">
                <a:ln>
                  <a:noFill/>
                </a:ln>
                <a:solidFill>
                  <a:schemeClr val="tx2">
                    <a:lumMod val="50000"/>
                  </a:schemeClr>
                </a:solidFill>
                <a:effectLst/>
                <a:latin typeface="Calibri"/>
                <a:ea typeface="Times New Roman" pitchFamily="18" charset="0"/>
                <a:cs typeface="Times New Roman" pitchFamily="18" charset="0"/>
              </a:rPr>
              <a:t> </a:t>
            </a: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
            </a:r>
            <a:b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Скоро дискотека.</a:t>
            </a:r>
            <a:r>
              <a:rPr kumimoji="0" lang="ru-RU" sz="2400" b="0" i="0" u="none" strike="noStrike" cap="none" normalizeH="0" baseline="0" dirty="0" smtClean="0">
                <a:ln>
                  <a:noFill/>
                </a:ln>
                <a:solidFill>
                  <a:schemeClr val="tx2">
                    <a:lumMod val="50000"/>
                  </a:schemeClr>
                </a:solidFill>
                <a:effectLst/>
                <a:latin typeface="Calibri"/>
                <a:ea typeface="Times New Roman" pitchFamily="18" charset="0"/>
                <a:cs typeface="Times New Roman" pitchFamily="18" charset="0"/>
              </a:rPr>
              <a:t> </a:t>
            </a: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
            </a:r>
            <a:b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Будем петь и веселиться,</a:t>
            </a:r>
            <a:r>
              <a:rPr kumimoji="0" lang="ru-RU" sz="2400" b="0" i="0" u="none" strike="noStrike" cap="none" normalizeH="0" baseline="0" dirty="0" smtClean="0">
                <a:ln>
                  <a:noFill/>
                </a:ln>
                <a:solidFill>
                  <a:schemeClr val="tx2">
                    <a:lumMod val="50000"/>
                  </a:schemeClr>
                </a:solidFill>
                <a:effectLst/>
                <a:latin typeface="Calibri"/>
                <a:ea typeface="Times New Roman" pitchFamily="18" charset="0"/>
                <a:cs typeface="Times New Roman" pitchFamily="18" charset="0"/>
              </a:rPr>
              <a:t> </a:t>
            </a: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
            </a:r>
            <a:b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Вот будет потеха!</a:t>
            </a:r>
            <a:r>
              <a:rPr kumimoji="0" lang="ru-RU" sz="2400" b="0" i="0" u="none" strike="noStrike" cap="none" normalizeH="0" baseline="0" dirty="0" smtClean="0">
                <a:ln>
                  <a:noFill/>
                </a:ln>
                <a:solidFill>
                  <a:schemeClr val="tx2">
                    <a:lumMod val="50000"/>
                  </a:schemeClr>
                </a:solidFill>
                <a:effectLst/>
                <a:latin typeface="Calibri"/>
                <a:ea typeface="Times New Roman" pitchFamily="18" charset="0"/>
                <a:cs typeface="Times New Roman" pitchFamily="18" charset="0"/>
              </a:rPr>
              <a:t>» </a:t>
            </a: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
            </a:r>
            <a:b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Спонсор дискотеки </a:t>
            </a:r>
            <a:r>
              <a:rPr kumimoji="0" lang="ru-RU" sz="2400" b="0" i="0" u="none" strike="noStrike" cap="none" normalizeH="0" baseline="0" dirty="0" smtClean="0">
                <a:ln>
                  <a:noFill/>
                </a:ln>
                <a:solidFill>
                  <a:schemeClr val="tx2">
                    <a:lumMod val="50000"/>
                  </a:schemeClr>
                </a:solidFill>
                <a:effectLst/>
                <a:latin typeface="Calibri"/>
                <a:ea typeface="Times New Roman" pitchFamily="18" charset="0"/>
                <a:cs typeface="Times New Roman" pitchFamily="18" charset="0"/>
              </a:rPr>
              <a:t>–</a:t>
            </a:r>
            <a:r>
              <a:rPr kumimoji="0" lang="ru-RU" sz="24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 Дедушка Мороз!</a:t>
            </a:r>
            <a:endParaRPr kumimoji="0" lang="ru-RU" sz="24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2">
                    <a:lumMod val="50000"/>
                  </a:schemeClr>
                </a:solidFill>
                <a:effectLst/>
                <a:latin typeface="Georgia" pitchFamily="18" charset="0"/>
                <a:ea typeface="Times New Roman" pitchFamily="18" charset="0"/>
                <a:cs typeface="Times New Roman" pitchFamily="18" charset="0"/>
              </a:rPr>
              <a:t>Приглашаем всех! Всех! </a:t>
            </a:r>
            <a:r>
              <a:rPr kumimoji="0" lang="ru-RU" sz="36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Всех!</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928662" y="357166"/>
            <a:ext cx="7286676" cy="646331"/>
          </a:xfrm>
          <a:prstGeom prst="rect">
            <a:avLst/>
          </a:prstGeom>
        </p:spPr>
        <p:txBody>
          <a:bodyPr wrap="square">
            <a:spAutoFit/>
          </a:bodyPr>
          <a:lstStyle/>
          <a:p>
            <a:pPr algn="ctr"/>
            <a:r>
              <a:rPr lang="ru-RU" sz="3600" b="1" u="sng" dirty="0" smtClean="0">
                <a:solidFill>
                  <a:schemeClr val="tx2"/>
                </a:solidFill>
              </a:rPr>
              <a:t>Новогодняя дискотека</a:t>
            </a:r>
            <a:endParaRPr lang="ru-RU" sz="3600" b="1" u="sng" dirty="0">
              <a:solidFill>
                <a:schemeClr val="tx2"/>
              </a:solidFill>
            </a:endParaRPr>
          </a:p>
        </p:txBody>
      </p:sp>
      <p:pic>
        <p:nvPicPr>
          <p:cNvPr id="5" name="Рисунок 4" descr="0_5138d_44c44018_L.png"/>
          <p:cNvPicPr>
            <a:picLocks noChangeAspect="1"/>
          </p:cNvPicPr>
          <p:nvPr/>
        </p:nvPicPr>
        <p:blipFill>
          <a:blip r:embed="rId3" cstate="email"/>
          <a:stretch>
            <a:fillRect/>
          </a:stretch>
        </p:blipFill>
        <p:spPr>
          <a:xfrm>
            <a:off x="6357950" y="4326339"/>
            <a:ext cx="2531661" cy="2531661"/>
          </a:xfrm>
          <a:prstGeom prst="rect">
            <a:avLst/>
          </a:prstGeom>
        </p:spPr>
      </p:pic>
      <p:sp>
        <p:nvSpPr>
          <p:cNvPr id="6" name="Прямоугольник 5"/>
          <p:cNvSpPr/>
          <p:nvPr/>
        </p:nvSpPr>
        <p:spPr>
          <a:xfrm>
            <a:off x="357158" y="4813994"/>
            <a:ext cx="5643602" cy="461665"/>
          </a:xfrm>
          <a:prstGeom prst="rect">
            <a:avLst/>
          </a:prstGeom>
        </p:spPr>
        <p:txBody>
          <a:bodyPr wrap="square">
            <a:spAutoFit/>
          </a:bodyPr>
          <a:lstStyle/>
          <a:p>
            <a:pPr algn="ctr"/>
            <a:r>
              <a:rPr lang="ru-RU" sz="2400" dirty="0" smtClean="0"/>
              <a:t> </a:t>
            </a:r>
            <a:endParaRPr lang="ru-RU" sz="2400" dirty="0"/>
          </a:p>
        </p:txBody>
      </p:sp>
    </p:spTree>
  </p:cSld>
  <p:clrMapOvr>
    <a:masterClrMapping/>
  </p:clrMapOvr>
  <p:transition spd="med" advClick="0"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pic>
        <p:nvPicPr>
          <p:cNvPr id="4" name="Рисунок 3" descr="D:\фото нг 2017-18\IMG_625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285860"/>
            <a:ext cx="8643998" cy="5357850"/>
          </a:xfrm>
          <a:prstGeom prst="rect">
            <a:avLst/>
          </a:prstGeom>
          <a:noFill/>
          <a:ln w="9525">
            <a:noFill/>
            <a:miter lim="800000"/>
            <a:headEnd/>
            <a:tailEnd/>
          </a:ln>
        </p:spPr>
      </p:pic>
      <p:sp>
        <p:nvSpPr>
          <p:cNvPr id="5" name="Прямоугольник 4"/>
          <p:cNvSpPr/>
          <p:nvPr/>
        </p:nvSpPr>
        <p:spPr>
          <a:xfrm>
            <a:off x="857224" y="0"/>
            <a:ext cx="7286676" cy="1200329"/>
          </a:xfrm>
          <a:prstGeom prst="rect">
            <a:avLst/>
          </a:prstGeom>
        </p:spPr>
        <p:txBody>
          <a:bodyPr wrap="square">
            <a:spAutoFit/>
          </a:bodyPr>
          <a:lstStyle/>
          <a:p>
            <a:pPr algn="ctr"/>
            <a:r>
              <a:rPr lang="ru-RU" sz="2400" dirty="0" smtClean="0">
                <a:solidFill>
                  <a:schemeClr val="tx2">
                    <a:lumMod val="50000"/>
                  </a:schemeClr>
                </a:solidFill>
              </a:rPr>
              <a:t>Дискотеку начать пора. </a:t>
            </a:r>
            <a:br>
              <a:rPr lang="ru-RU" sz="2400" dirty="0" smtClean="0">
                <a:solidFill>
                  <a:schemeClr val="tx2">
                    <a:lumMod val="50000"/>
                  </a:schemeClr>
                </a:solidFill>
              </a:rPr>
            </a:br>
            <a:r>
              <a:rPr lang="ru-RU" sz="2400" dirty="0" smtClean="0">
                <a:solidFill>
                  <a:schemeClr val="tx2">
                    <a:lumMod val="50000"/>
                  </a:schemeClr>
                </a:solidFill>
              </a:rPr>
              <a:t>Никому не унывать, </a:t>
            </a:r>
            <a:br>
              <a:rPr lang="ru-RU" sz="2400" dirty="0" smtClean="0">
                <a:solidFill>
                  <a:schemeClr val="tx2">
                    <a:lumMod val="50000"/>
                  </a:schemeClr>
                </a:solidFill>
              </a:rPr>
            </a:br>
            <a:r>
              <a:rPr lang="ru-RU" sz="2400" dirty="0" smtClean="0">
                <a:solidFill>
                  <a:schemeClr val="tx2">
                    <a:lumMod val="50000"/>
                  </a:schemeClr>
                </a:solidFill>
              </a:rPr>
              <a:t>Дружно петь, плясать, играть.</a:t>
            </a:r>
            <a:endParaRPr lang="ru-RU" sz="2400" dirty="0">
              <a:solidFill>
                <a:schemeClr val="tx2">
                  <a:lumMod val="50000"/>
                </a:schemeClr>
              </a:solidFill>
            </a:endParaRPr>
          </a:p>
        </p:txBody>
      </p:sp>
    </p:spTree>
  </p:cSld>
  <p:clrMapOvr>
    <a:masterClrMapping/>
  </p:clrMapOvr>
  <p:transition spd="med" advClick="0" advTm="1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2" name="Прямоугольник 1"/>
          <p:cNvSpPr/>
          <p:nvPr/>
        </p:nvSpPr>
        <p:spPr>
          <a:xfrm>
            <a:off x="714348" y="642918"/>
            <a:ext cx="7572428" cy="830997"/>
          </a:xfrm>
          <a:prstGeom prst="rect">
            <a:avLst/>
          </a:prstGeom>
        </p:spPr>
        <p:txBody>
          <a:bodyPr wrap="square">
            <a:spAutoFit/>
          </a:bodyPr>
          <a:lstStyle/>
          <a:p>
            <a:pPr lvl="0" fontAlgn="base">
              <a:spcBef>
                <a:spcPct val="0"/>
              </a:spcBef>
              <a:spcAft>
                <a:spcPct val="0"/>
              </a:spcAft>
            </a:pPr>
            <a:r>
              <a:rPr lang="ru-RU" sz="2400" dirty="0" smtClean="0">
                <a:solidFill>
                  <a:schemeClr val="tx2">
                    <a:lumMod val="50000"/>
                  </a:schemeClr>
                </a:solidFill>
                <a:latin typeface="Georgia" pitchFamily="18" charset="0"/>
                <a:ea typeface="Times New Roman" pitchFamily="18" charset="0"/>
                <a:cs typeface="Times New Roman" pitchFamily="18" charset="0"/>
              </a:rPr>
              <a:t>Белоснежная  карета по снежку  скрепит,</a:t>
            </a:r>
            <a:endParaRPr lang="ru-RU" sz="2400" dirty="0" smtClean="0">
              <a:solidFill>
                <a:schemeClr val="tx2">
                  <a:lumMod val="50000"/>
                </a:schemeClr>
              </a:solidFill>
              <a:latin typeface="Arial" pitchFamily="34" charset="0"/>
              <a:cs typeface="Arial" pitchFamily="34" charset="0"/>
            </a:endParaRPr>
          </a:p>
          <a:p>
            <a:pPr lvl="0" eaLnBrk="0" fontAlgn="base" hangingPunct="0">
              <a:spcBef>
                <a:spcPct val="0"/>
              </a:spcBef>
              <a:spcAft>
                <a:spcPct val="0"/>
              </a:spcAft>
            </a:pPr>
            <a:r>
              <a:rPr lang="ru-RU" sz="2400" dirty="0" smtClean="0">
                <a:solidFill>
                  <a:schemeClr val="tx2">
                    <a:lumMod val="50000"/>
                  </a:schemeClr>
                </a:solidFill>
                <a:latin typeface="Georgia" pitchFamily="18" charset="0"/>
                <a:ea typeface="Times New Roman" pitchFamily="18" charset="0"/>
                <a:cs typeface="Times New Roman" pitchFamily="18" charset="0"/>
              </a:rPr>
              <a:t>            На лесную дискотеку кто- то к нам  спешит</a:t>
            </a:r>
            <a:endParaRPr lang="ru-RU" sz="2400" dirty="0"/>
          </a:p>
        </p:txBody>
      </p:sp>
      <p:pic>
        <p:nvPicPr>
          <p:cNvPr id="286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10" y="1643050"/>
            <a:ext cx="7832571" cy="5214950"/>
          </a:xfrm>
          <a:prstGeom prst="rect">
            <a:avLst/>
          </a:prstGeom>
          <a:noFill/>
          <a:ln w="9525">
            <a:noFill/>
            <a:miter lim="800000"/>
            <a:headEnd/>
            <a:tailEnd/>
          </a:ln>
          <a:effectLst/>
        </p:spPr>
      </p:pic>
    </p:spTree>
  </p:cSld>
  <p:clrMapOvr>
    <a:masterClrMapping/>
  </p:clrMapOvr>
  <p:transition spd="med" advClick="0" advTm="1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2e9d_61f1be3c_XL.jpg"/>
          <p:cNvPicPr>
            <a:picLocks noChangeAspect="1"/>
          </p:cNvPicPr>
          <p:nvPr/>
        </p:nvPicPr>
        <p:blipFill>
          <a:blip r:embed="rId2" cstate="email"/>
          <a:stretch>
            <a:fillRect/>
          </a:stretch>
        </p:blipFill>
        <p:spPr>
          <a:xfrm>
            <a:off x="0" y="0"/>
            <a:ext cx="9144000" cy="6858000"/>
          </a:xfrm>
          <a:prstGeom prst="rect">
            <a:avLst/>
          </a:prstGeom>
        </p:spPr>
      </p:pic>
      <p:sp>
        <p:nvSpPr>
          <p:cNvPr id="3" name="Прямоугольник 2"/>
          <p:cNvSpPr/>
          <p:nvPr/>
        </p:nvSpPr>
        <p:spPr>
          <a:xfrm>
            <a:off x="857224" y="214290"/>
            <a:ext cx="7429552" cy="1107996"/>
          </a:xfrm>
          <a:prstGeom prst="rect">
            <a:avLst/>
          </a:prstGeom>
        </p:spPr>
        <p:txBody>
          <a:bodyPr wrap="square">
            <a:spAutoFit/>
          </a:bodyPr>
          <a:lstStyle/>
          <a:p>
            <a:pPr algn="ctr"/>
            <a:r>
              <a:rPr lang="ru-RU" dirty="0" smtClean="0"/>
              <a:t> </a:t>
            </a:r>
          </a:p>
          <a:p>
            <a:pPr algn="ctr"/>
            <a:r>
              <a:rPr lang="ru-RU" sz="2400" dirty="0" smtClean="0">
                <a:solidFill>
                  <a:schemeClr val="tx2">
                    <a:lumMod val="50000"/>
                  </a:schemeClr>
                </a:solidFill>
              </a:rPr>
              <a:t>Я, благородная лиса Алиса и друг мой – кот </a:t>
            </a:r>
            <a:r>
              <a:rPr lang="ru-RU" sz="2400" dirty="0" err="1" smtClean="0">
                <a:solidFill>
                  <a:schemeClr val="tx2">
                    <a:lumMod val="50000"/>
                  </a:schemeClr>
                </a:solidFill>
              </a:rPr>
              <a:t>Базилио</a:t>
            </a:r>
            <a:endParaRPr lang="ru-RU" sz="2400" dirty="0" smtClean="0">
              <a:solidFill>
                <a:schemeClr val="tx2">
                  <a:lumMod val="50000"/>
                </a:schemeClr>
              </a:solidFill>
            </a:endParaRPr>
          </a:p>
          <a:p>
            <a:pPr algn="ctr"/>
            <a:endParaRPr lang="ru-RU" sz="2400" dirty="0">
              <a:solidFill>
                <a:schemeClr val="tx2">
                  <a:lumMod val="50000"/>
                </a:schemeClr>
              </a:solidFill>
            </a:endParaRPr>
          </a:p>
        </p:txBody>
      </p:sp>
      <p:pic>
        <p:nvPicPr>
          <p:cNvPr id="5" name="Рисунок 4" descr="D:\фото нг 2017-18\IMG_627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786" y="1071546"/>
            <a:ext cx="7572428" cy="5500726"/>
          </a:xfrm>
          <a:prstGeom prst="rect">
            <a:avLst/>
          </a:prstGeom>
          <a:noFill/>
          <a:ln w="9525">
            <a:noFill/>
            <a:miter lim="800000"/>
            <a:headEnd/>
            <a:tailEnd/>
          </a:ln>
        </p:spPr>
      </p:pic>
    </p:spTree>
  </p:cSld>
  <p:clrMapOvr>
    <a:masterClrMapping/>
  </p:clrMapOvr>
  <p:transition spd="med" advClick="0" advTm="12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193</Words>
  <Application>Microsoft Office PowerPoint</Application>
  <PresentationFormat>Экран (4:3)</PresentationFormat>
  <Paragraphs>50</Paragraphs>
  <Slides>21</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Arial Black</vt:lpstr>
      <vt:lpstr>Calibri</vt:lpstr>
      <vt:lpstr>Georgia</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Уважаемые родители!   Спасибо вам за добрые дела, Нам вам сказать без памяти приятно Большущей благодарности слова!  Хочется сказать слова благодарности родителям за то, что, не смотря на занятость, нехватку времени, находите в себе силы не поддаваться жизненным обстоятельствам, остаётесь неравнодушными к жизни детского  сада, за отзывчивость и старание, помощь,  талант  и энтузиазм. Дети и воспитатели группы №4 благодарят Вас за отзывчивость и старания в оформлении нашего участка на радость детям.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118</cp:revision>
  <dcterms:created xsi:type="dcterms:W3CDTF">2015-08-28T05:44:14Z</dcterms:created>
  <dcterms:modified xsi:type="dcterms:W3CDTF">2018-01-09T11:36:29Z</dcterms:modified>
</cp:coreProperties>
</file>